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10287000" cx="18288000"/>
  <p:notesSz cx="6858000" cy="9144000"/>
  <p:embeddedFontLst>
    <p:embeddedFont>
      <p:font typeface="Inter Light"/>
      <p:regular r:id="rId53"/>
      <p:bold r:id="rId54"/>
    </p:embeddedFont>
    <p:embeddedFont>
      <p:font typeface="Montserrat"/>
      <p:bold r:id="rId55"/>
      <p:boldItalic r:id="rId56"/>
    </p:embeddedFont>
    <p:embeddedFont>
      <p:font typeface="Montserrat Medium"/>
      <p:regular r:id="rId57"/>
      <p:bold r:id="rId58"/>
      <p:italic r:id="rId59"/>
      <p:boldItalic r:id="rId60"/>
    </p:embeddedFont>
    <p:embeddedFont>
      <p:font typeface="Helvetica Neue"/>
      <p:regular r:id="rId61"/>
      <p:bold r:id="rId62"/>
      <p:italic r:id="rId63"/>
      <p:boldItalic r:id="rId64"/>
    </p:embeddedFont>
    <p:embeddedFont>
      <p:font typeface="Montserrat ExtraBold"/>
      <p:bold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HelveticaNeue-bold.fntdata"/><Relationship Id="rId61" Type="http://schemas.openxmlformats.org/officeDocument/2006/relationships/font" Target="fonts/HelveticaNeue-regular.fntdata"/><Relationship Id="rId20" Type="http://schemas.openxmlformats.org/officeDocument/2006/relationships/slide" Target="slides/slide16.xml"/><Relationship Id="rId64" Type="http://schemas.openxmlformats.org/officeDocument/2006/relationships/font" Target="fonts/HelveticaNeue-boldItalic.fntdata"/><Relationship Id="rId63" Type="http://schemas.openxmlformats.org/officeDocument/2006/relationships/font" Target="fonts/HelveticaNeue-italic.fntdata"/><Relationship Id="rId22" Type="http://schemas.openxmlformats.org/officeDocument/2006/relationships/slide" Target="slides/slide18.xml"/><Relationship Id="rId66" Type="http://schemas.openxmlformats.org/officeDocument/2006/relationships/font" Target="fonts/MontserratExtraBold-boldItalic.fntdata"/><Relationship Id="rId21" Type="http://schemas.openxmlformats.org/officeDocument/2006/relationships/slide" Target="slides/slide17.xml"/><Relationship Id="rId65" Type="http://schemas.openxmlformats.org/officeDocument/2006/relationships/font" Target="fonts/MontserratExtraBold-bold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MontserratMedium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InterLight-regular.fntdata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Montserrat-bold.fntdata"/><Relationship Id="rId10" Type="http://schemas.openxmlformats.org/officeDocument/2006/relationships/slide" Target="slides/slide6.xml"/><Relationship Id="rId54" Type="http://schemas.openxmlformats.org/officeDocument/2006/relationships/font" Target="fonts/InterLight-bold.fntdata"/><Relationship Id="rId13" Type="http://schemas.openxmlformats.org/officeDocument/2006/relationships/slide" Target="slides/slide9.xml"/><Relationship Id="rId57" Type="http://schemas.openxmlformats.org/officeDocument/2006/relationships/font" Target="fonts/MontserratMedium-regular.fntdata"/><Relationship Id="rId12" Type="http://schemas.openxmlformats.org/officeDocument/2006/relationships/slide" Target="slides/slide8.xml"/><Relationship Id="rId56" Type="http://schemas.openxmlformats.org/officeDocument/2006/relationships/font" Target="fonts/Montserrat-boldItalic.fntdata"/><Relationship Id="rId15" Type="http://schemas.openxmlformats.org/officeDocument/2006/relationships/slide" Target="slides/slide11.xml"/><Relationship Id="rId59" Type="http://schemas.openxmlformats.org/officeDocument/2006/relationships/font" Target="fonts/MontserratMedium-italic.fntdata"/><Relationship Id="rId14" Type="http://schemas.openxmlformats.org/officeDocument/2006/relationships/slide" Target="slides/slide10.xml"/><Relationship Id="rId58" Type="http://schemas.openxmlformats.org/officeDocument/2006/relationships/font" Target="fonts/MontserratMedium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2 строки + текст" showMasterSp="0">
  <p:cSld name="Заголовок 2 строки + текст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idx="1" type="body"/>
          </p:nvPr>
        </p:nvSpPr>
        <p:spPr>
          <a:xfrm>
            <a:off x="905826" y="3658251"/>
            <a:ext cx="12450610" cy="580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8150" lvl="0" marL="4572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9E38EF"/>
              </a:buClr>
              <a:buSzPts val="3300"/>
              <a:buFont typeface="Helvetica Neue"/>
              <a:buChar char="→"/>
              <a:defRPr sz="3300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38150" lvl="1" marL="9144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9E38EF"/>
              </a:buClr>
              <a:buSzPts val="3300"/>
              <a:buFont typeface="Helvetica Neue"/>
              <a:buChar char="•"/>
              <a:defRPr sz="3300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38150" lvl="2" marL="1371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9E38EF"/>
              </a:buClr>
              <a:buSzPts val="3300"/>
              <a:buFont typeface="Helvetica Neue"/>
              <a:buChar char="•"/>
              <a:defRPr sz="3300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38150" lvl="3" marL="18288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9E38EF"/>
              </a:buClr>
              <a:buSzPts val="3300"/>
              <a:buFont typeface="Helvetica Neue"/>
              <a:buChar char="•"/>
              <a:defRPr sz="3300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38150" lvl="4" marL="22860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9E38EF"/>
              </a:buClr>
              <a:buSzPts val="3300"/>
              <a:buFont typeface="Helvetica Neue"/>
              <a:buChar char="•"/>
              <a:defRPr sz="3300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2" type="body"/>
          </p:nvPr>
        </p:nvSpPr>
        <p:spPr>
          <a:xfrm>
            <a:off x="885170" y="1069588"/>
            <a:ext cx="12471263" cy="2125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9" name="Google Shape;39;p11"/>
          <p:cNvGrpSpPr/>
          <p:nvPr/>
        </p:nvGrpSpPr>
        <p:grpSpPr>
          <a:xfrm>
            <a:off x="17966373" y="2260193"/>
            <a:ext cx="321633" cy="7925856"/>
            <a:chOff x="-2" y="-2"/>
            <a:chExt cx="321632" cy="7925855"/>
          </a:xfrm>
        </p:grpSpPr>
        <p:pic>
          <p:nvPicPr>
            <p:cNvPr descr="Google Shape;35;p228" id="40" name="Google Shape;40;p11"/>
            <p:cNvPicPr preferRelativeResize="0"/>
            <p:nvPr/>
          </p:nvPicPr>
          <p:blipFill rotWithShape="1">
            <a:blip r:embed="rId2">
              <a:alphaModFix/>
            </a:blip>
            <a:srcRect b="0" l="0" r="0" t="67528"/>
            <a:stretch/>
          </p:blipFill>
          <p:spPr>
            <a:xfrm flipH="1" rot="5400000">
              <a:off x="-3420148" y="4184075"/>
              <a:ext cx="7161924" cy="321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oogle Shape;36;p228" id="41" name="Google Shape;41;p11"/>
            <p:cNvPicPr preferRelativeResize="0"/>
            <p:nvPr/>
          </p:nvPicPr>
          <p:blipFill rotWithShape="1">
            <a:blip r:embed="rId2">
              <a:alphaModFix/>
            </a:blip>
            <a:srcRect b="0" l="0" r="0" t="67528"/>
            <a:stretch/>
          </p:blipFill>
          <p:spPr>
            <a:xfrm rot="5400000">
              <a:off x="-3420148" y="3420145"/>
              <a:ext cx="7161924" cy="3216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42;p11"/>
          <p:cNvGrpSpPr/>
          <p:nvPr/>
        </p:nvGrpSpPr>
        <p:grpSpPr>
          <a:xfrm>
            <a:off x="-14" y="2076867"/>
            <a:ext cx="321639" cy="7925853"/>
            <a:chOff x="-1" y="-2"/>
            <a:chExt cx="321638" cy="7925852"/>
          </a:xfrm>
        </p:grpSpPr>
        <p:pic>
          <p:nvPicPr>
            <p:cNvPr descr="Google Shape;38;p228" id="43" name="Google Shape;43;p11"/>
            <p:cNvPicPr preferRelativeResize="0"/>
            <p:nvPr/>
          </p:nvPicPr>
          <p:blipFill rotWithShape="1">
            <a:blip r:embed="rId2">
              <a:alphaModFix/>
            </a:blip>
            <a:srcRect b="0" l="0" r="0" t="67529"/>
            <a:stretch/>
          </p:blipFill>
          <p:spPr>
            <a:xfrm rot="-5400000">
              <a:off x="-3420144" y="4184069"/>
              <a:ext cx="7161924" cy="321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oogle Shape;39;p228" id="44" name="Google Shape;44;p11"/>
            <p:cNvPicPr preferRelativeResize="0"/>
            <p:nvPr/>
          </p:nvPicPr>
          <p:blipFill rotWithShape="1">
            <a:blip r:embed="rId2">
              <a:alphaModFix/>
            </a:blip>
            <a:srcRect b="0" l="0" r="0" t="67529"/>
            <a:stretch/>
          </p:blipFill>
          <p:spPr>
            <a:xfrm flipH="1" rot="-5400000">
              <a:off x="-3420144" y="3420142"/>
              <a:ext cx="7161924" cy="3216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0" y="0"/>
            <a:ext cx="335864" cy="333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EFAULT" showMasterSp="0">
  <p:cSld name="5_DEFAULT 3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2" id="47" name="Google Shape;4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12847778" y="9410373"/>
            <a:ext cx="258623" cy="248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showMasterSp="0">
  <p:cSld name="TITLE_AND_BODY 2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914400" y="411956"/>
            <a:ext cx="16459200" cy="1714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50" lIns="91350" spcFirstLastPara="1" rIns="91350" wrap="square" tIns="913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Calibri"/>
              <a:buNone/>
              <a:defRPr sz="88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914400" y="2400300"/>
            <a:ext cx="16459200" cy="6788948"/>
          </a:xfrm>
          <a:prstGeom prst="rect">
            <a:avLst/>
          </a:prstGeom>
          <a:noFill/>
          <a:ln>
            <a:noFill/>
          </a:ln>
        </p:spPr>
        <p:txBody>
          <a:bodyPr anchorCtr="0" anchor="t" bIns="91350" lIns="91350" spcFirstLastPara="1" rIns="91350" wrap="square" tIns="91350">
            <a:normAutofit/>
          </a:bodyPr>
          <a:lstStyle>
            <a:lvl1pPr indent="-635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400"/>
              <a:buChar char="•"/>
              <a:defRPr sz="6400"/>
            </a:lvl1pPr>
            <a:lvl2pPr indent="-635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400"/>
              <a:buChar char="–"/>
              <a:defRPr sz="6400"/>
            </a:lvl2pPr>
            <a:lvl3pPr indent="-6350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400"/>
              <a:buChar char="•"/>
              <a:defRPr sz="6400"/>
            </a:lvl3pPr>
            <a:lvl4pPr indent="-6350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400"/>
              <a:buChar char="–"/>
              <a:defRPr sz="6400"/>
            </a:lvl4pPr>
            <a:lvl5pPr indent="-6350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6400"/>
              <a:buChar char="»"/>
              <a:defRPr sz="6400"/>
            </a:lvl5pPr>
            <a:lvl6pPr indent="-342900" lvl="5" marL="2743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16869234" y="9566504"/>
            <a:ext cx="504368" cy="483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50" lIns="91350" spcFirstLastPara="1" rIns="91350" wrap="square" tIns="913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2 строки + текст" showMasterSp="0">
  <p:cSld name="Заголовок 2 строки + текст 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6" id="54" name="Google Shape;54;p14"/>
          <p:cNvPicPr preferRelativeResize="0"/>
          <p:nvPr/>
        </p:nvPicPr>
        <p:blipFill rotWithShape="1">
          <a:blip r:embed="rId2">
            <a:alphaModFix/>
          </a:blip>
          <a:srcRect b="4094" l="0" r="0" t="4093"/>
          <a:stretch/>
        </p:blipFill>
        <p:spPr>
          <a:xfrm>
            <a:off x="0" y="-4"/>
            <a:ext cx="18288000" cy="1028700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905826" y="3658249"/>
            <a:ext cx="12450610" cy="580484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E38EF"/>
              </a:buClr>
              <a:buSzPts val="3200"/>
              <a:buFont typeface="Helvetica Neue"/>
              <a:buChar char="→"/>
              <a:defRPr>
                <a:solidFill>
                  <a:srgbClr val="0D0D0D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431800" lvl="1" marL="9144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E38EF"/>
              </a:buClr>
              <a:buSzPts val="3200"/>
              <a:buFont typeface="Helvetica Neue"/>
              <a:buChar char="•"/>
              <a:defRPr>
                <a:solidFill>
                  <a:srgbClr val="0D0D0D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4318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E38EF"/>
              </a:buClr>
              <a:buSzPts val="3200"/>
              <a:buFont typeface="Helvetica Neue"/>
              <a:buChar char="•"/>
              <a:defRPr>
                <a:solidFill>
                  <a:srgbClr val="0D0D0D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431800" lvl="3" marL="18288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E38EF"/>
              </a:buClr>
              <a:buSzPts val="3200"/>
              <a:buFont typeface="Helvetica Neue"/>
              <a:buChar char="•"/>
              <a:defRPr>
                <a:solidFill>
                  <a:srgbClr val="0D0D0D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431800" lvl="4" marL="22860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E38EF"/>
              </a:buClr>
              <a:buSzPts val="3200"/>
              <a:buFont typeface="Helvetica Neue"/>
              <a:buChar char="•"/>
              <a:defRPr>
                <a:solidFill>
                  <a:srgbClr val="0D0D0D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2" type="body"/>
          </p:nvPr>
        </p:nvSpPr>
        <p:spPr>
          <a:xfrm>
            <a:off x="885170" y="1069588"/>
            <a:ext cx="12471263" cy="2125024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4D1199"/>
              </a:buClr>
              <a:buSzPts val="4800"/>
              <a:buFont typeface="Arial"/>
              <a:buNone/>
              <a:defRPr b="1" sz="4800">
                <a:solidFill>
                  <a:srgbClr val="4D11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7" name="Google Shape;57;p14"/>
          <p:cNvGrpSpPr/>
          <p:nvPr/>
        </p:nvGrpSpPr>
        <p:grpSpPr>
          <a:xfrm>
            <a:off x="-27" y="2484252"/>
            <a:ext cx="18288039" cy="7925878"/>
            <a:chOff x="-5" y="-5"/>
            <a:chExt cx="18288038" cy="7925877"/>
          </a:xfrm>
        </p:grpSpPr>
        <p:grpSp>
          <p:nvGrpSpPr>
            <p:cNvPr id="58" name="Google Shape;58;p14"/>
            <p:cNvGrpSpPr/>
            <p:nvPr/>
          </p:nvGrpSpPr>
          <p:grpSpPr>
            <a:xfrm>
              <a:off x="-5" y="-5"/>
              <a:ext cx="321639" cy="7925877"/>
              <a:chOff x="-2" y="-3"/>
              <a:chExt cx="321637" cy="7925876"/>
            </a:xfrm>
          </p:grpSpPr>
          <p:pic>
            <p:nvPicPr>
              <p:cNvPr descr="Рисунок 13" id="59" name="Google Shape;59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67529"/>
              <a:stretch/>
            </p:blipFill>
            <p:spPr>
              <a:xfrm rot="-5400000">
                <a:off x="-3420157" y="4184082"/>
                <a:ext cx="7161946" cy="3216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Рисунок 14" id="60" name="Google Shape;60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67529"/>
              <a:stretch/>
            </p:blipFill>
            <p:spPr>
              <a:xfrm flipH="1" rot="-5400000">
                <a:off x="-3420157" y="3420152"/>
                <a:ext cx="7161946" cy="3216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Рисунок 9" id="61" name="Google Shape;61;p14"/>
            <p:cNvPicPr preferRelativeResize="0"/>
            <p:nvPr/>
          </p:nvPicPr>
          <p:blipFill rotWithShape="1">
            <a:blip r:embed="rId3">
              <a:alphaModFix/>
            </a:blip>
            <a:srcRect b="0" l="0" r="0" t="67529"/>
            <a:stretch/>
          </p:blipFill>
          <p:spPr>
            <a:xfrm rot="5400000">
              <a:off x="14546256" y="3420160"/>
              <a:ext cx="7161929" cy="321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12724826" y="9345126"/>
            <a:ext cx="381576" cy="378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EFAULT" showMasterSp="0">
  <p:cSld name="2_DEFAUL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3" id="13" name="Google Shape;1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EFAULT" showMasterSp="0">
  <p:cSld name="3_DEFAUL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2" id="16" name="Google Shape;1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EFAULT" showMasterSp="0">
  <p:cSld name="1_DEFAUL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5" id="19" name="Google Shape;1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EFAULT" showMasterSp="0">
  <p:cSld name="5_DEFAUL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5" id="22" name="Google Shape;2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DEFAULT" showMasterSp="0">
  <p:cSld name="6_DEFAUL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2" id="25" name="Google Shape;2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7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EFAULT" showMasterSp="0">
  <p:cSld name="4_DEFAUL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3" id="28" name="Google Shape;2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8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DEFAULT" showMasterSp="0">
  <p:cSld name="7_DEFAUL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2" id="31" name="Google Shape;3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9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EFAULT" showMasterSp="0">
  <p:cSld name="5_DEFAULT 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2" id="34" name="Google Shape;34;p10"/>
          <p:cNvPicPr preferRelativeResize="0"/>
          <p:nvPr/>
        </p:nvPicPr>
        <p:blipFill rotWithShape="1">
          <a:blip r:embed="rId2">
            <a:alphaModFix/>
          </a:blip>
          <a:srcRect b="6247" l="1907" r="12744" t="12617"/>
          <a:stretch/>
        </p:blipFill>
        <p:spPr>
          <a:xfrm>
            <a:off x="-1118294" y="-90023"/>
            <a:ext cx="19406294" cy="1037702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/>
          <p:nvPr>
            <p:ph idx="12" type="sldNum"/>
          </p:nvPr>
        </p:nvSpPr>
        <p:spPr>
          <a:xfrm>
            <a:off x="12847778" y="9410373"/>
            <a:ext cx="258623" cy="248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0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7"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9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7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59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6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0.jp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6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65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72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84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7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7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78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7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76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8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1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82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7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77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80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88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8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0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89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5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85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9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100.png"/></Relationships>
</file>

<file path=ppt/slides/_rels/slide46.xml.rels><?xml version="1.0" encoding="UTF-8" standalone="yes"?><Relationships xmlns="http://schemas.openxmlformats.org/package/2006/relationships"><Relationship Id="rId1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4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9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4.jpg"/><Relationship Id="rId4" Type="http://schemas.openxmlformats.org/officeDocument/2006/relationships/image" Target="../media/image9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02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10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55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3"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1952" y="8095863"/>
            <a:ext cx="13915954" cy="2190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2620" y="6695871"/>
            <a:ext cx="4448154" cy="119999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791522" y="353048"/>
            <a:ext cx="5199040" cy="4064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2A"/>
              </a:buClr>
              <a:buSzPts val="26700"/>
              <a:buFont typeface="Montserrat ExtraBold"/>
              <a:buNone/>
            </a:pPr>
            <a:r>
              <a:rPr b="1" i="0" lang="en-US" sz="26700" u="none" cap="none" strike="noStrike">
                <a:solidFill>
                  <a:srgbClr val="2C2A2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AI</a:t>
            </a:r>
            <a:endParaRPr/>
          </a:p>
        </p:txBody>
      </p:sp>
      <p:pic>
        <p:nvPicPr>
          <p:cNvPr descr="Image 5" id="70" name="Google Shape;7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006" y="261609"/>
            <a:ext cx="4131674" cy="414283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905348" y="1522773"/>
            <a:ext cx="8477304" cy="1803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2A"/>
              </a:buClr>
              <a:buSzPts val="5900"/>
              <a:buFont typeface="Montserrat ExtraBold"/>
              <a:buNone/>
            </a:pPr>
            <a:r>
              <a:rPr b="1" i="0" lang="en-US" sz="5900" u="none" cap="none" strike="noStrike">
                <a:solidFill>
                  <a:srgbClr val="2C2A2A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для онлайн-образования</a:t>
            </a: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790572" y="810189"/>
            <a:ext cx="4212250" cy="241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2A"/>
              </a:buClr>
              <a:buSzPts val="1600"/>
              <a:buFont typeface="Montserrat Medium"/>
              <a:buNone/>
            </a:pPr>
            <a:r>
              <a:rPr b="0" i="0" lang="en-US" sz="1600" u="none" cap="none" strike="noStrike">
                <a:solidFill>
                  <a:srgbClr val="2C2A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Школа Clockwork School представляет</a:t>
            </a: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838194" y="4104682"/>
            <a:ext cx="4781556" cy="6541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2A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2C2A2A"/>
                </a:solidFill>
                <a:latin typeface="Montserrat"/>
                <a:ea typeface="Montserrat"/>
                <a:cs typeface="Montserrat"/>
                <a:sym typeface="Montserrat"/>
              </a:rPr>
              <a:t>Воркшоп Дамира Халилова</a:t>
            </a:r>
            <a:r>
              <a:rPr b="0" i="0" lang="en-US" sz="1700" u="none" cap="none" strike="noStrike">
                <a:solidFill>
                  <a:srgbClr val="2C2A2A"/>
                </a:solidFill>
                <a:latin typeface="Montserrat"/>
                <a:ea typeface="Montserrat"/>
                <a:cs typeface="Montserrat"/>
                <a:sym typeface="Montserrat"/>
              </a:rPr>
              <a:t> по использованию и монетизации 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2A"/>
              </a:buClr>
              <a:buSzPts val="1700"/>
              <a:buFont typeface="Montserrat"/>
              <a:buNone/>
            </a:pPr>
            <a:r>
              <a:rPr b="0" i="0" lang="en-US" sz="1700" u="none" cap="none" strike="noStrike">
                <a:solidFill>
                  <a:srgbClr val="2C2A2A"/>
                </a:solidFill>
                <a:latin typeface="Montserrat"/>
                <a:ea typeface="Montserrat"/>
                <a:cs typeface="Montserrat"/>
                <a:sym typeface="Montserrat"/>
              </a:rPr>
              <a:t>AI-сотрудников на базе ChatGPT</a:t>
            </a:r>
            <a:endParaRPr/>
          </a:p>
        </p:txBody>
      </p:sp>
      <p:pic>
        <p:nvPicPr>
          <p:cNvPr descr="Рисунок 30" id="74" name="Google Shape;7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90561" y="6427816"/>
            <a:ext cx="5406998" cy="160028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687543" y="6046359"/>
            <a:ext cx="5406998" cy="762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2A"/>
              </a:buClr>
              <a:buSzPts val="5000"/>
              <a:buFont typeface="Montserrat Medium"/>
              <a:buNone/>
            </a:pPr>
            <a:r>
              <a:rPr b="0" i="0" lang="en-US" sz="5000" u="none" cap="none" strike="noStrike">
                <a:solidFill>
                  <a:srgbClr val="2C2A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Дамир Халилов</a:t>
            </a:r>
            <a:endParaRPr/>
          </a:p>
        </p:txBody>
      </p:sp>
      <p:pic>
        <p:nvPicPr>
          <p:cNvPr descr="Персонаж 2.png" id="76" name="Google Shape;76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59018" y="2216787"/>
            <a:ext cx="9656613" cy="9656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172" name="Google Shape;17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173" name="Google Shape;17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74" name="Google Shape;17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175" name="Google Shape;17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76" name="Google Shape;17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177" name="Google Shape;177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AI-МЕТОДИСТ</a:t>
            </a:r>
            <a:endParaRPr/>
          </a:p>
        </p:txBody>
      </p:sp>
      <p:pic>
        <p:nvPicPr>
          <p:cNvPr descr="вставленный-фильм.png" id="179" name="Google Shape;179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60532" y="2477383"/>
            <a:ext cx="7762433" cy="7027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184" name="Google Shape;18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185" name="Google Shape;18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86" name="Google Shape;18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187" name="Google Shape;18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88" name="Google Shape;188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189" name="Google Shape;189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AI-МЕТОДИСТ</a:t>
            </a:r>
            <a:endParaRPr/>
          </a:p>
        </p:txBody>
      </p:sp>
      <p:pic>
        <p:nvPicPr>
          <p:cNvPr descr="вставленный-фильм.png" id="191" name="Google Shape;191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82461" y="2454717"/>
            <a:ext cx="7525186" cy="736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196" name="Google Shape;19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197" name="Google Shape;19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98" name="Google Shape;19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199" name="Google Shape;199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00" name="Google Shape;200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01" name="Google Shape;201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AI-МЕТОДИСТ</a:t>
            </a:r>
            <a:endParaRPr/>
          </a:p>
        </p:txBody>
      </p:sp>
      <p:pic>
        <p:nvPicPr>
          <p:cNvPr descr="Изображение" id="203" name="Google Shape;203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026" y="3096117"/>
            <a:ext cx="12354631" cy="4550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208" name="Google Shape;20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209" name="Google Shape;20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10" name="Google Shape;21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211" name="Google Shape;211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12" name="Google Shape;212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7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AI-МЕТОДИСТ</a:t>
            </a:r>
            <a:endParaRPr/>
          </a:p>
        </p:txBody>
      </p:sp>
      <p:pic>
        <p:nvPicPr>
          <p:cNvPr descr="Изображение" id="214" name="Google Shape;214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4631" y="2446431"/>
            <a:ext cx="8131035" cy="7377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15" name="Google Shape;215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42334" y="2474648"/>
            <a:ext cx="8131035" cy="1919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220" name="Google Shape;2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221" name="Google Shape;22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22" name="Google Shape;22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223" name="Google Shape;22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24" name="Google Shape;224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25" name="Google Shape;225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КВИЗ-МАРКЕТИНГ</a:t>
            </a:r>
            <a:endParaRPr/>
          </a:p>
        </p:txBody>
      </p:sp>
      <p:sp>
        <p:nvSpPr>
          <p:cNvPr id="227" name="Google Shape;227;p28"/>
          <p:cNvSpPr txBox="1"/>
          <p:nvPr/>
        </p:nvSpPr>
        <p:spPr>
          <a:xfrm>
            <a:off x="1543458" y="3282181"/>
            <a:ext cx="11272356" cy="3377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1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Ты профессиональный коммьюнити-менеджер компании Вкусвилл :: Создай квиз из 10 вопросов на знание истории компании, а также особенности её продуктов :: К каждому вопросу дай 4 варианта ответов. Правильный вариант выдели жирным :: избегай тавтологий, избегай слишком распространенных тем, будь уникален :: выдели три степени знания компании на основе количества правильных ответов.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232" name="Google Shape;23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233" name="Google Shape;23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34" name="Google Shape;23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235" name="Google Shape;235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36" name="Google Shape;236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37" name="Google Shape;237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9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КВИЗ-МАРКЕТИНГ</a:t>
            </a:r>
            <a:endParaRPr/>
          </a:p>
        </p:txBody>
      </p:sp>
      <p:pic>
        <p:nvPicPr>
          <p:cNvPr descr="Google Shape;426;p53" id="239" name="Google Shape;239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90707" y="2573276"/>
            <a:ext cx="5314453" cy="7354053"/>
          </a:xfrm>
          <a:prstGeom prst="rect">
            <a:avLst/>
          </a:prstGeom>
          <a:noFill/>
          <a:ln cap="flat" cmpd="sng" w="38100">
            <a:solidFill>
              <a:srgbClr val="9E38E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244" name="Google Shape;24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245" name="Google Shape;24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46" name="Google Shape;24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247" name="Google Shape;24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48" name="Google Shape;248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 txBox="1"/>
          <p:nvPr/>
        </p:nvSpPr>
        <p:spPr>
          <a:xfrm>
            <a:off x="2127845" y="3972057"/>
            <a:ext cx="16897357" cy="1265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AI-КОНТЕНТ-МЕНЕДЖЕР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254" name="Google Shape;25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255" name="Google Shape;25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56" name="Google Shape;25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257" name="Google Shape;25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58" name="Google Shape;258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59" name="Google Shape;259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REELS-ПРОМТ</a:t>
            </a:r>
            <a:endParaRPr/>
          </a:p>
        </p:txBody>
      </p:sp>
      <p:sp>
        <p:nvSpPr>
          <p:cNvPr id="261" name="Google Shape;261;p31"/>
          <p:cNvSpPr txBox="1"/>
          <p:nvPr/>
        </p:nvSpPr>
        <p:spPr>
          <a:xfrm>
            <a:off x="939160" y="2630377"/>
            <a:ext cx="11592000" cy="4055407"/>
          </a:xfrm>
          <a:prstGeom prst="rect">
            <a:avLst/>
          </a:prstGeom>
          <a:noFill/>
          <a:ln>
            <a:noFill/>
          </a:ln>
        </p:spPr>
        <p:txBody>
          <a:bodyPr anchorCtr="0" anchor="t" bIns="91350" lIns="91350" spcFirstLastPara="1" rIns="91350" wrap="square" tIns="913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1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Придумай 10 идей оригинальных экспертных Reels для консультанта по инвестициям :: Act as a Experienced Investment Advisor :: будь одновременно познавателен и парадоксален :: продолжительность каждого Reels - до 1 минуты :: чередуй разные форматы Reels: экспертные (с человеком в кадре), обзорные, постановочные, ролевые :: избегай распространенных тем, будь уникален :: приведи результат в формате: Тема Reels + короткое описание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266" name="Google Shape;26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267" name="Google Shape;26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68" name="Google Shape;26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269" name="Google Shape;269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70" name="Google Shape;270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271" name="Google Shape;271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REELS-БАЗОВЫЕ</a:t>
            </a:r>
            <a:endParaRPr/>
          </a:p>
        </p:txBody>
      </p:sp>
      <p:pic>
        <p:nvPicPr>
          <p:cNvPr descr="Google Shape;608;p73" id="273" name="Google Shape;273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79896" y="2679043"/>
            <a:ext cx="7957807" cy="6704973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25400">
              <a:srgbClr val="000000"/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278" name="Google Shape;27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279" name="Google Shape;27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80" name="Google Shape;28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281" name="Google Shape;28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82" name="Google Shape;282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3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REELS-ИНТЕЛЛЕКТУАЛЬНЫЕ</a:t>
            </a:r>
            <a:endParaRPr/>
          </a:p>
        </p:txBody>
      </p:sp>
      <p:pic>
        <p:nvPicPr>
          <p:cNvPr descr="Google Shape;617;p74" id="284" name="Google Shape;284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9696" y="2445860"/>
            <a:ext cx="9226706" cy="6196439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25400">
              <a:srgbClr val="000000"/>
            </a:outerShdw>
          </a:effectLst>
        </p:spPr>
      </p:pic>
      <p:pic>
        <p:nvPicPr>
          <p:cNvPr descr="Google Shape;618;p74" id="285" name="Google Shape;285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61538" y="2438672"/>
            <a:ext cx="7576301" cy="3391402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25400">
              <a:srgbClr val="000000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81" name="Google Shape;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82" name="Google Shape;8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83" name="Google Shape;8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84" name="Google Shape;84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85" name="Google Shape;85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695322" y="598560"/>
            <a:ext cx="16897357" cy="124534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731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200"/>
              <a:buFont typeface="Helvetica Neue"/>
              <a:buNone/>
            </a:pPr>
            <a:r>
              <a:rPr b="1" i="0" lang="en-US" sz="82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МОЯ СТРАТЕГИЯ РАБОТЫ С AI</a:t>
            </a:r>
            <a:endParaRPr/>
          </a:p>
        </p:txBody>
      </p:sp>
      <p:pic>
        <p:nvPicPr>
          <p:cNvPr descr="вставленный-фильм.png" id="87" name="Google Shape;87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40229" y="1976227"/>
            <a:ext cx="5741001" cy="8280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290" name="Google Shape;29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291" name="Google Shape;29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292" name="Google Shape;29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293" name="Google Shape;293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294" name="Google Shape;294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REELS-ЮМОРИСТИЧЕСКИЕ</a:t>
            </a:r>
            <a:endParaRPr/>
          </a:p>
        </p:txBody>
      </p:sp>
      <p:pic>
        <p:nvPicPr>
          <p:cNvPr descr="Google Shape;627;p75" id="296" name="Google Shape;296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8518" y="2677178"/>
            <a:ext cx="8522060" cy="5748611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25400">
              <a:srgbClr val="000000"/>
            </a:outerShdw>
          </a:effectLst>
        </p:spPr>
      </p:pic>
      <p:pic>
        <p:nvPicPr>
          <p:cNvPr descr="Google Shape;628;p75" id="297" name="Google Shape;297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3412" y="2672318"/>
            <a:ext cx="8968624" cy="5472167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25400">
              <a:srgbClr val="000000"/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302" name="Google Shape;30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303" name="Google Shape;30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04" name="Google Shape;30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05" name="Google Shape;305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06" name="Google Shape;306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REELS: ДЕТИ ДО 5 ЛЕТ</a:t>
            </a:r>
            <a:endParaRPr/>
          </a:p>
        </p:txBody>
      </p:sp>
      <p:pic>
        <p:nvPicPr>
          <p:cNvPr descr="Google Shape;637;p76" id="308" name="Google Shape;308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2320" y="2567900"/>
            <a:ext cx="7919920" cy="4948512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25400">
              <a:srgbClr val="000000"/>
            </a:outerShdw>
          </a:effectLst>
        </p:spPr>
      </p:pic>
      <p:pic>
        <p:nvPicPr>
          <p:cNvPr descr="Google Shape;638;p76" id="309" name="Google Shape;309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70036" y="2567912"/>
            <a:ext cx="7915666" cy="3963750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25400">
              <a:srgbClr val="000000"/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314" name="Google Shape;31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315" name="Google Shape;31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16" name="Google Shape;31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17" name="Google Shape;31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18" name="Google Shape;318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105 REELS ЗА 6 ЧАСОВ</a:t>
            </a:r>
            <a:endParaRPr/>
          </a:p>
        </p:txBody>
      </p:sp>
      <p:pic>
        <p:nvPicPr>
          <p:cNvPr descr="Google Shape;647;p77" id="320" name="Google Shape;320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74437" y="2624132"/>
            <a:ext cx="3179593" cy="7703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325" name="Google Shape;32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326" name="Google Shape;32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27" name="Google Shape;32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28" name="Google Shape;32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29" name="Google Shape;329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330" name="Google Shape;330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7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REELS-ВОПРОСЫ: ПРОМТ</a:t>
            </a:r>
            <a:endParaRPr/>
          </a:p>
        </p:txBody>
      </p:sp>
      <p:sp>
        <p:nvSpPr>
          <p:cNvPr id="332" name="Google Shape;332;p37"/>
          <p:cNvSpPr txBox="1"/>
          <p:nvPr/>
        </p:nvSpPr>
        <p:spPr>
          <a:xfrm>
            <a:off x="920192" y="3056297"/>
            <a:ext cx="12120915" cy="4550707"/>
          </a:xfrm>
          <a:prstGeom prst="rect">
            <a:avLst/>
          </a:prstGeom>
          <a:noFill/>
          <a:ln>
            <a:noFill/>
          </a:ln>
        </p:spPr>
        <p:txBody>
          <a:bodyPr anchorCtr="0" anchor="t" bIns="91350" lIns="91350" spcFirstLastPara="1" rIns="91350" wrap="square" tIns="913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1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Ты - профессиональный интервьюер. Я - эксперт по инвестициям. Задай мне 20 вопросов из ответов на которые я создам 20 Reels. Каждый вопрос должен звучать как заголовок для Reels - быть ёмким, информативным и описывать тему будущего Reels. Избегай распространённых тем, будь уникален. Затрагивай разные сферы: наиболее актуальные инвестиционные форматы, риски, мониторинг рынков, рекомендации, особенности конкретных инвестиционных продуктов, сочетание пассивного и активного дохода, мои кейсы, мой личный опыт. Будь оригинален.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337" name="Google Shape;33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338" name="Google Shape;33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39" name="Google Shape;33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40" name="Google Shape;340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41" name="Google Shape;341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342" name="Google Shape;342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REELS-ВОПРОСЫ</a:t>
            </a:r>
            <a:endParaRPr/>
          </a:p>
        </p:txBody>
      </p:sp>
      <p:pic>
        <p:nvPicPr>
          <p:cNvPr descr="Google Shape;665;p79" id="344" name="Google Shape;34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56404" y="2538937"/>
            <a:ext cx="8046916" cy="7192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349" name="Google Shape;34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350" name="Google Shape;35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51" name="Google Shape;35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52" name="Google Shape;35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53" name="Google Shape;353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354" name="Google Shape;354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9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ЛИД-МАГНИТЫ</a:t>
            </a:r>
            <a:endParaRPr/>
          </a:p>
        </p:txBody>
      </p:sp>
      <p:pic>
        <p:nvPicPr>
          <p:cNvPr descr="Рисунок 4" id="356" name="Google Shape;356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36345" y="2426833"/>
            <a:ext cx="8353437" cy="7416916"/>
          </a:xfrm>
          <a:prstGeom prst="rect">
            <a:avLst/>
          </a:prstGeom>
          <a:noFill/>
          <a:ln cap="flat" cmpd="sng" w="9525">
            <a:solidFill>
              <a:srgbClr val="EC4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361" name="Google Shape;36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362" name="Google Shape;36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63" name="Google Shape;36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64" name="Google Shape;364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65" name="Google Shape;365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0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ЛИД-МАГНИТЫ</a:t>
            </a:r>
            <a:endParaRPr/>
          </a:p>
        </p:txBody>
      </p:sp>
      <p:pic>
        <p:nvPicPr>
          <p:cNvPr descr="Рисунок 3" id="367" name="Google Shape;367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564" y="2351285"/>
            <a:ext cx="7079272" cy="7512521"/>
          </a:xfrm>
          <a:prstGeom prst="rect">
            <a:avLst/>
          </a:prstGeom>
          <a:noFill/>
          <a:ln cap="flat" cmpd="sng" w="9525">
            <a:solidFill>
              <a:srgbClr val="EC49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Рисунок 6" id="368" name="Google Shape;368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20470" y="2351285"/>
            <a:ext cx="7264759" cy="7512521"/>
          </a:xfrm>
          <a:prstGeom prst="rect">
            <a:avLst/>
          </a:prstGeom>
          <a:noFill/>
          <a:ln cap="flat" cmpd="sng" w="9525">
            <a:solidFill>
              <a:srgbClr val="EC4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373" name="Google Shape;37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374" name="Google Shape;37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75" name="Google Shape;375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76" name="Google Shape;376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77" name="Google Shape;377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1"/>
          <p:cNvSpPr txBox="1"/>
          <p:nvPr/>
        </p:nvSpPr>
        <p:spPr>
          <a:xfrm>
            <a:off x="399565" y="3972056"/>
            <a:ext cx="1937894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AI-РАСПАКОВЩИК ЛИЧНОСТИ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383" name="Google Shape;38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384" name="Google Shape;38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85" name="Google Shape;38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86" name="Google Shape;386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87" name="Google Shape;387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388" name="Google Shape;388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2"/>
          <p:cNvSpPr txBox="1"/>
          <p:nvPr/>
        </p:nvSpPr>
        <p:spPr>
          <a:xfrm>
            <a:off x="695322" y="838372"/>
            <a:ext cx="16897357" cy="121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1428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РАСПАКОВКА ЛИЧНОСТИ: ПРОМТ</a:t>
            </a:r>
            <a:endParaRPr/>
          </a:p>
        </p:txBody>
      </p:sp>
      <p:sp>
        <p:nvSpPr>
          <p:cNvPr id="390" name="Google Shape;390;p42"/>
          <p:cNvSpPr txBox="1"/>
          <p:nvPr/>
        </p:nvSpPr>
        <p:spPr>
          <a:xfrm>
            <a:off x="1166727" y="3270879"/>
            <a:ext cx="12305407" cy="4550708"/>
          </a:xfrm>
          <a:prstGeom prst="rect">
            <a:avLst/>
          </a:prstGeom>
          <a:noFill/>
          <a:ln>
            <a:noFill/>
          </a:ln>
        </p:spPr>
        <p:txBody>
          <a:bodyPr anchorCtr="0" anchor="t" bIns="91350" lIns="91350" spcFirstLastPara="1" rIns="91350" wrap="square" tIns="913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0" i="1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Ты - специалист по распаковке личности, а я твой Клиент :: Твоя задача - получить от Клиента информацию необходимую для составления уникального контент-плана :: Задай 15 вопросов  :: постарайся получить максимум информации о ценностях Клиента, его отношении к своей профессии, личных увлечениях, чертах личности, сообщениях, которые он несет аудитории, какой свой образ хочет создать у аудитории :: Задавай вопросы в формате интервью - задаешь вопрос, дожидаешься ответа, задаешь следующий вопрос.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395" name="Google Shape;39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396" name="Google Shape;39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397" name="Google Shape;397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398" name="Google Shape;398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399" name="Google Shape;399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400" name="Google Shape;400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3"/>
          <p:cNvSpPr txBox="1"/>
          <p:nvPr/>
        </p:nvSpPr>
        <p:spPr>
          <a:xfrm>
            <a:off x="695322" y="838372"/>
            <a:ext cx="16897357" cy="121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1428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РАСПАКОВКА ЛИЧНОСТИ</a:t>
            </a:r>
            <a:endParaRPr/>
          </a:p>
        </p:txBody>
      </p:sp>
      <p:pic>
        <p:nvPicPr>
          <p:cNvPr descr="Google Shape;192;p28" id="402" name="Google Shape;402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02707" y="2564714"/>
            <a:ext cx="5937787" cy="7141153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25400">
              <a:srgbClr val="000000"/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92" name="Google Shape;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93" name="Google Shape;9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94" name="Google Shape;9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95" name="Google Shape;9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96" name="Google Shape;96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ОНЛАЙН-ОБРАЗОВАНИЕ</a:t>
            </a:r>
            <a:endParaRPr/>
          </a:p>
        </p:txBody>
      </p:sp>
      <p:pic>
        <p:nvPicPr>
          <p:cNvPr descr="вставленный-фильм.png" id="98" name="Google Shape;98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77324" y="2263315"/>
            <a:ext cx="6492286" cy="7797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407" name="Google Shape;40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408" name="Google Shape;40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409" name="Google Shape;40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410" name="Google Shape;410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411" name="Google Shape;411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4"/>
          <p:cNvSpPr txBox="1"/>
          <p:nvPr/>
        </p:nvSpPr>
        <p:spPr>
          <a:xfrm>
            <a:off x="695322" y="209722"/>
            <a:ext cx="16897357" cy="24675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1428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ПОЗИЦИОНИРОВАНИЕ НА ОСНОВЕ РАСПАКОВКИ</a:t>
            </a:r>
            <a:endParaRPr/>
          </a:p>
        </p:txBody>
      </p:sp>
      <p:pic>
        <p:nvPicPr>
          <p:cNvPr descr="Google Shape;202;p29" id="413" name="Google Shape;413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3750" y="2683456"/>
            <a:ext cx="8930924" cy="53056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11;p30" id="414" name="Google Shape;414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4755" y="2639599"/>
            <a:ext cx="5353715" cy="743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419" name="Google Shape;41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420" name="Google Shape;42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421" name="Google Shape;42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422" name="Google Shape;422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423" name="Google Shape;423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5"/>
          <p:cNvSpPr txBox="1"/>
          <p:nvPr/>
        </p:nvSpPr>
        <p:spPr>
          <a:xfrm>
            <a:off x="3190516" y="3947358"/>
            <a:ext cx="1937894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AI-HR-МЕНЕДЖЕР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429" name="Google Shape;42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430" name="Google Shape;43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431" name="Google Shape;431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432" name="Google Shape;432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433" name="Google Shape;433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434" name="Google Shape;434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6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ОНБОРДИНГ СОТРУДНИКА</a:t>
            </a:r>
            <a:endParaRPr/>
          </a:p>
        </p:txBody>
      </p:sp>
      <p:pic>
        <p:nvPicPr>
          <p:cNvPr descr="вставленный-фильм.png" id="436" name="Google Shape;436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8515" y="2584185"/>
            <a:ext cx="7158062" cy="7102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ставленный-фильм.png" id="437" name="Google Shape;437;p4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82545" y="2554737"/>
            <a:ext cx="7307694" cy="617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442" name="Google Shape;44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443" name="Google Shape;44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444" name="Google Shape;444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445" name="Google Shape;445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446" name="Google Shape;446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447" name="Google Shape;447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7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ОНБОРДИНГ СОТРУДНИКА</a:t>
            </a:r>
            <a:endParaRPr/>
          </a:p>
        </p:txBody>
      </p:sp>
      <p:pic>
        <p:nvPicPr>
          <p:cNvPr descr="вставленный-фильм.png" id="449" name="Google Shape;449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65402" y="2385429"/>
            <a:ext cx="7019194" cy="1307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ставленный-фильм.png" id="450" name="Google Shape;450;p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78086" y="3669655"/>
            <a:ext cx="6622358" cy="5316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455" name="Google Shape;45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456" name="Google Shape;45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457" name="Google Shape;457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458" name="Google Shape;458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459" name="Google Shape;459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8"/>
          <p:cNvSpPr txBox="1"/>
          <p:nvPr/>
        </p:nvSpPr>
        <p:spPr>
          <a:xfrm>
            <a:off x="4548316" y="4206694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AI-ПРОДАВЕЦ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465" name="Google Shape;46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466" name="Google Shape;46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467" name="Google Shape;467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468" name="Google Shape;468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469" name="Google Shape;469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470" name="Google Shape;470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9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AI-ПРОДАВЕЦ</a:t>
            </a:r>
            <a:endParaRPr/>
          </a:p>
        </p:txBody>
      </p:sp>
      <p:pic>
        <p:nvPicPr>
          <p:cNvPr descr="вставленный-фильм.png" id="472" name="Google Shape;472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87259" y="2544072"/>
            <a:ext cx="9895802" cy="718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477" name="Google Shape;47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478" name="Google Shape;47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479" name="Google Shape;479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480" name="Google Shape;480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481" name="Google Shape;481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482" name="Google Shape;482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0"/>
          <p:cNvSpPr txBox="1"/>
          <p:nvPr/>
        </p:nvSpPr>
        <p:spPr>
          <a:xfrm>
            <a:off x="695322" y="815006"/>
            <a:ext cx="16897357" cy="1257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116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600"/>
              <a:buFont typeface="Helvetica Neue"/>
              <a:buNone/>
            </a:pPr>
            <a:r>
              <a:rPr b="1" i="0" lang="en-US" sz="86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КОРПОРАТИВНЫЕ ПРОДАЖИ</a:t>
            </a:r>
            <a:endParaRPr/>
          </a:p>
        </p:txBody>
      </p:sp>
      <p:pic>
        <p:nvPicPr>
          <p:cNvPr descr="Рисунок 2" id="484" name="Google Shape;484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0575" y="2900995"/>
            <a:ext cx="9117925" cy="7072076"/>
          </a:xfrm>
          <a:prstGeom prst="rect">
            <a:avLst/>
          </a:prstGeom>
          <a:noFill/>
          <a:ln cap="flat" cmpd="sng" w="9525">
            <a:solidFill>
              <a:srgbClr val="EC4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489" name="Google Shape;48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490" name="Google Shape;49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491" name="Google Shape;491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492" name="Google Shape;492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493" name="Google Shape;493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494" name="Google Shape;494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1"/>
          <p:cNvSpPr txBox="1"/>
          <p:nvPr/>
        </p:nvSpPr>
        <p:spPr>
          <a:xfrm>
            <a:off x="695322" y="815006"/>
            <a:ext cx="16897357" cy="1257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116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600"/>
              <a:buFont typeface="Helvetica Neue"/>
              <a:buNone/>
            </a:pPr>
            <a:r>
              <a:rPr b="1" i="0" lang="en-US" sz="86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КОРПОРАТИВНЫЕ ПРОДАЖИ</a:t>
            </a:r>
            <a:endParaRPr/>
          </a:p>
        </p:txBody>
      </p:sp>
      <p:pic>
        <p:nvPicPr>
          <p:cNvPr descr="Рисунок 3" id="496" name="Google Shape;496;p5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0575" y="2900995"/>
            <a:ext cx="8878083" cy="7092637"/>
          </a:xfrm>
          <a:prstGeom prst="rect">
            <a:avLst/>
          </a:prstGeom>
          <a:noFill/>
          <a:ln cap="flat" cmpd="sng" w="9525">
            <a:solidFill>
              <a:srgbClr val="EC4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501" name="Google Shape;50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502" name="Google Shape;50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503" name="Google Shape;50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504" name="Google Shape;504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505" name="Google Shape;505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2"/>
          <p:cNvSpPr txBox="1"/>
          <p:nvPr/>
        </p:nvSpPr>
        <p:spPr>
          <a:xfrm>
            <a:off x="2375460" y="3959707"/>
            <a:ext cx="19378946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AI-EMAIL-МАРКЕТОЛОГ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511" name="Google Shape;51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512" name="Google Shape;512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513" name="Google Shape;513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514" name="Google Shape;514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515" name="Google Shape;515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516" name="Google Shape;516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3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AI-EMAIL-МАРКЕТОЛОГ</a:t>
            </a:r>
            <a:endParaRPr/>
          </a:p>
        </p:txBody>
      </p:sp>
      <p:pic>
        <p:nvPicPr>
          <p:cNvPr descr="вставленный-фильм.png" id="518" name="Google Shape;518;p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87349" y="2296260"/>
            <a:ext cx="8093824" cy="839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103" name="Google Shape;1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104" name="Google Shape;10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05" name="Google Shape;10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106" name="Google Shape;106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07" name="Google Shape;107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108" name="Google Shape;108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695322" y="810625"/>
            <a:ext cx="17337302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AI-ОНЛАЙН-ШКОЛА</a:t>
            </a: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802923" y="2268140"/>
            <a:ext cx="12247839" cy="7734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Последовательность использования AI-сотрудников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t/>
            </a:r>
            <a:endParaRPr b="0" i="0" sz="2400" u="none" cap="none" strike="noStrike">
              <a:solidFill>
                <a:srgbClr val="29292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1.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Распаковщик личности: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создает большую карту компетенций эксперта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2.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Создатель линейки образовательных продуктов: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формирует линейку продуктов и цены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3.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Разработчик образовательных продуктов: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детализирует концепцию каждого продукта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4.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AI-методист: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создает систему овладения навыком, формирует программу, систему домашних заданий, кейсы для практики, шпаргалки для кураторов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5.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AI-автоворонщик: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формирует воронку продаж, пишет скрипты для автоворонок, готовит лид-магниты под каждый микросегмент аудитории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6.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Виртуальный РОП: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формирует скрипты продаж под каждый сегмент аудитории, дает тренажеры для продавцов, дает обратную связь по готовности продавцов и их разговорам.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7.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AI-маркетолог: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обрабатывает CustDev, создает смыслы, формирует задачи для упаковки Продукта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8.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AI-копирайтер: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пишет весь контент для запуска: письма, приветственные сообщения, описания уроков, текст для лендинга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523" name="Google Shape;52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524" name="Google Shape;52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525" name="Google Shape;52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526" name="Google Shape;526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527" name="Google Shape;527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4"/>
          <p:cNvSpPr txBox="1"/>
          <p:nvPr/>
        </p:nvSpPr>
        <p:spPr>
          <a:xfrm>
            <a:off x="5178760" y="4021454"/>
            <a:ext cx="19378946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AI-КУРАТОР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533" name="Google Shape;53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534" name="Google Shape;53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535" name="Google Shape;53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536" name="Google Shape;536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537" name="Google Shape;537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538" name="Google Shape;538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5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457200" lvl="1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AI-КУРАТОР</a:t>
            </a:r>
            <a:endParaRPr/>
          </a:p>
        </p:txBody>
      </p:sp>
      <p:pic>
        <p:nvPicPr>
          <p:cNvPr descr="вставленный-фильм.png" id="540" name="Google Shape;540;p5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66166" y="2594918"/>
            <a:ext cx="9525001" cy="444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545" name="Google Shape;54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546" name="Google Shape;54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547" name="Google Shape;54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548" name="Google Shape;548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549" name="Google Shape;549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550" name="Google Shape;550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6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457200" lvl="1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AI-КУРАТОР</a:t>
            </a:r>
            <a:endParaRPr/>
          </a:p>
        </p:txBody>
      </p:sp>
      <p:pic>
        <p:nvPicPr>
          <p:cNvPr descr="вставленный-фильм.png" id="552" name="Google Shape;552;p5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02273" y="2414197"/>
            <a:ext cx="6993511" cy="7442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557" name="Google Shape;55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558" name="Google Shape;558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559" name="Google Shape;559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560" name="Google Shape;560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561" name="Google Shape;561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7"/>
          <p:cNvSpPr txBox="1"/>
          <p:nvPr/>
        </p:nvSpPr>
        <p:spPr>
          <a:xfrm>
            <a:off x="4030271" y="4009104"/>
            <a:ext cx="1937894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AI-КОНСУЛЬТАНТ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567" name="Google Shape;56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568" name="Google Shape;568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569" name="Google Shape;569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570" name="Google Shape;570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571" name="Google Shape;571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572" name="Google Shape;572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8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AI-КОНСУЛЬТАНТ</a:t>
            </a:r>
            <a:endParaRPr/>
          </a:p>
        </p:txBody>
      </p:sp>
      <p:pic>
        <p:nvPicPr>
          <p:cNvPr descr="вставленный-фильм.png" id="574" name="Google Shape;574;p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0118" y="2334512"/>
            <a:ext cx="7446939" cy="7408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ставленный-фильм.png" id="575" name="Google Shape;575;p5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193943" y="2586395"/>
            <a:ext cx="7141224" cy="4959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580" name="Google Shape;58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581" name="Google Shape;58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582" name="Google Shape;582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583" name="Google Shape;583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584" name="Google Shape;584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9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AI-WELLNESS-COACH</a:t>
            </a:r>
            <a:endParaRPr/>
          </a:p>
        </p:txBody>
      </p:sp>
      <p:pic>
        <p:nvPicPr>
          <p:cNvPr descr="вставленный-фильм.png" id="586" name="Google Shape;586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0508" y="2086569"/>
            <a:ext cx="7719563" cy="8097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ставленный-фильм.png" id="587" name="Google Shape;587;p5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058137" y="2264370"/>
            <a:ext cx="4028729" cy="7741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592" name="Google Shape;59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593" name="Google Shape;593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594" name="Google Shape;594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595" name="Google Shape;595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596" name="Google Shape;596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0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AI-WELLNESS-COACH</a:t>
            </a:r>
            <a:endParaRPr/>
          </a:p>
        </p:txBody>
      </p:sp>
      <p:pic>
        <p:nvPicPr>
          <p:cNvPr descr="вставленный-фильм.png" id="598" name="Google Shape;598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4771" y="2244774"/>
            <a:ext cx="7453659" cy="7065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ставленный-фильм.png" id="599" name="Google Shape;599;p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90832" y="2133334"/>
            <a:ext cx="6560654" cy="1363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ставленный-фильм.png" id="600" name="Google Shape;600;p6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95208" y="3553509"/>
            <a:ext cx="6210042" cy="5891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сайт (1).jpg" id="605" name="Google Shape;60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462839" y="-15662139"/>
            <a:ext cx="33985043" cy="22041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айт (1).jpg" id="606" name="Google Shape;60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744336">
            <a:off x="-42594238" y="-14986773"/>
            <a:ext cx="43451861" cy="281816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айт (1).jpg" id="607" name="Google Shape;60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744336">
            <a:off x="-10869567" y="-20074406"/>
            <a:ext cx="33985043" cy="22041728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1"/>
          <p:cNvSpPr txBox="1"/>
          <p:nvPr/>
        </p:nvSpPr>
        <p:spPr>
          <a:xfrm>
            <a:off x="1504943" y="12001275"/>
            <a:ext cx="4543401" cy="203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A2A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2C2A2A"/>
                </a:solidFill>
                <a:latin typeface="Montserrat"/>
                <a:ea typeface="Montserrat"/>
                <a:cs typeface="Montserrat"/>
                <a:sym typeface="Montserrat"/>
              </a:rPr>
              <a:t>AI-онлайн-школой (от AI-методолога до AI-эксперта)</a:t>
            </a:r>
            <a:endParaRPr/>
          </a:p>
        </p:txBody>
      </p:sp>
      <p:pic>
        <p:nvPicPr>
          <p:cNvPr descr="Image 3" id="609" name="Google Shape;60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995" y="11744135"/>
            <a:ext cx="476249" cy="81904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61"/>
          <p:cNvSpPr txBox="1"/>
          <p:nvPr/>
        </p:nvSpPr>
        <p:spPr>
          <a:xfrm>
            <a:off x="847721" y="12020322"/>
            <a:ext cx="384175" cy="25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/>
          </a:p>
        </p:txBody>
      </p:sp>
      <p:pic>
        <p:nvPicPr>
          <p:cNvPr descr="сайт (1).jpg" id="611" name="Google Shape;61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039" y="1209572"/>
            <a:ext cx="17011921" cy="11033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616" name="Google Shape;61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617" name="Google Shape;617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618" name="Google Shape;618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619" name="Google Shape;619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620" name="Google Shape;620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2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AI2SMM</a:t>
            </a:r>
            <a:endParaRPr/>
          </a:p>
        </p:txBody>
      </p:sp>
      <p:pic>
        <p:nvPicPr>
          <p:cNvPr descr="Изображение" id="622" name="Google Shape;622;p6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5889" y="2248328"/>
            <a:ext cx="6455037" cy="699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623" name="Google Shape;623;p6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19736" y="2351384"/>
            <a:ext cx="7016693" cy="7114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115" name="Google Shape;11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116" name="Google Shape;11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17" name="Google Shape;11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118" name="Google Shape;11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19" name="Google Shape;119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120" name="Google Shape;120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695322" y="810625"/>
            <a:ext cx="17337302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AI-ОНЛАЙН-ШКОЛА</a:t>
            </a:r>
            <a:endParaRPr/>
          </a:p>
        </p:txBody>
      </p:sp>
      <p:sp>
        <p:nvSpPr>
          <p:cNvPr id="122" name="Google Shape;122;p19"/>
          <p:cNvSpPr txBox="1"/>
          <p:nvPr/>
        </p:nvSpPr>
        <p:spPr>
          <a:xfrm>
            <a:off x="839971" y="2268140"/>
            <a:ext cx="12247839" cy="77343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Последовательность использования AI-сотрудников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t/>
            </a:r>
            <a:endParaRPr b="0" i="0" sz="2400" u="none" cap="none" strike="noStrike">
              <a:solidFill>
                <a:srgbClr val="29292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9.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Специалист по постановке ТЗ: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готовит ТЗ на лендинг, подбирает референсы, формирует критерии для приемки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10.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AI-таргетолог и AI-контекстолог: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готовят тизеры, объявления, таргетинг, стратегию ретаргетинга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11.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Онлайн-консьерж ученика: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помогает ученику начать, координирует его по материалам курса, отвечает на организационные вопросы, хранит все документы, помогает следить за расписанием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12.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AI-куратор: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проверяет домашние задания, дает развернутую обратную связь, «копит» типичные сложности, анализирует успеваемость ученика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13.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Виртуальный эксперт: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отвечает на текущие вопросы ученика, помогает найти любую информацию, которая есть в курсе, проводит для него онлайн-консультации, дает дополнительную обратную связь по любым материалам.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14.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Создатель конспектов: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создает конспекты всех уроков.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15.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Создатель презентаций: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 готовит контент презентаций к каждому уроку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None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15. </a:t>
            </a:r>
            <a:r>
              <a:rPr b="1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Менеджер проекта: </a:t>
            </a: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формирует отчеты, ставит задачи, проверяет отчеты сотрудников, ведет аналитику.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127" name="Google Shape;12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128" name="Google Shape;12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29" name="Google Shape;12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130" name="Google Shape;13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31" name="Google Shape;131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132" name="Google Shape;132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695322" y="810625"/>
            <a:ext cx="17337302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AI-ОНЛАЙН-ШКОЛА</a:t>
            </a:r>
            <a:endParaRPr/>
          </a:p>
        </p:txBody>
      </p:sp>
      <p:sp>
        <p:nvSpPr>
          <p:cNvPr id="134" name="Google Shape;134;p20"/>
          <p:cNvSpPr txBox="1"/>
          <p:nvPr/>
        </p:nvSpPr>
        <p:spPr>
          <a:xfrm>
            <a:off x="765875" y="2661469"/>
            <a:ext cx="12247839" cy="1694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0631" lvl="0" marL="240631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16 AI-сотрудников закрывают 80% задач онлайн-школы.</a:t>
            </a:r>
            <a:endParaRPr/>
          </a:p>
          <a:p>
            <a:pPr indent="-240631" lvl="0" marL="240631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Время на создание, настройку и обучение - до 6 часов.</a:t>
            </a:r>
            <a:endParaRPr/>
          </a:p>
          <a:p>
            <a:pPr indent="-240631" lvl="0" marL="240631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9292A"/>
              </a:buClr>
              <a:buSzPts val="2400"/>
              <a:buFont typeface="Verdana"/>
              <a:buChar char="•"/>
            </a:pPr>
            <a:r>
              <a:rPr b="0" i="0" lang="en-US" sz="2400" u="none" cap="none" strike="noStrike">
                <a:solidFill>
                  <a:srgbClr val="29292A"/>
                </a:solidFill>
                <a:latin typeface="Verdana"/>
                <a:ea typeface="Verdana"/>
                <a:cs typeface="Verdana"/>
                <a:sym typeface="Verdana"/>
              </a:rPr>
              <a:t>Минимальная рыночная стоимость перечисленных работ: от 400 000 рублей!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139" name="Google Shape;1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140" name="Google Shape;14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41" name="Google Shape;14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142" name="Google Shape;14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43" name="Google Shape;14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695322" y="810625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ЭМОЦИОНАЛЬНЫЙ ПОСТ</a:t>
            </a:r>
            <a:endParaRPr/>
          </a:p>
        </p:txBody>
      </p:sp>
      <p:pic>
        <p:nvPicPr>
          <p:cNvPr descr="вставленный-фильм.png" id="145" name="Google Shape;145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3912" y="1984030"/>
            <a:ext cx="8283779" cy="8494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150" name="Google Shape;15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151" name="Google Shape;15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52" name="Google Shape;15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153" name="Google Shape;15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54" name="Google Shape;15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4548316" y="4206694"/>
            <a:ext cx="16897357" cy="1265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235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8900"/>
              <a:buFont typeface="Helvetica Neue"/>
              <a:buNone/>
            </a:pPr>
            <a:r>
              <a:rPr b="1" i="0" lang="en-US" sz="89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AI-МЕТОДИСТ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8" id="160" name="Google Shape;16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833" y="3798210"/>
            <a:ext cx="17516385" cy="653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0" id="161" name="Google Shape;16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425" y="8868257"/>
            <a:ext cx="6789470" cy="1418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3" id="162" name="Google Shape;16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421" y="7052567"/>
            <a:ext cx="6622359" cy="323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4" id="163" name="Google Shape;163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81946" y="5135991"/>
            <a:ext cx="4302332" cy="4959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7" id="164" name="Google Shape;164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54834" y="4585268"/>
            <a:ext cx="3396888" cy="49591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9" id="165" name="Google Shape;165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5880" y="2264370"/>
            <a:ext cx="13627020" cy="7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/>
          <p:nvPr/>
        </p:nvSpPr>
        <p:spPr>
          <a:xfrm>
            <a:off x="695322" y="838372"/>
            <a:ext cx="16897357" cy="12102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1428"/>
              </a:lnSpc>
              <a:spcBef>
                <a:spcPts val="0"/>
              </a:spcBef>
              <a:spcAft>
                <a:spcPts val="0"/>
              </a:spcAft>
              <a:buClr>
                <a:srgbClr val="FF6B00"/>
              </a:buClr>
              <a:buSzPts val="7000"/>
              <a:buFont typeface="Helvetica Neue"/>
              <a:buNone/>
            </a:pPr>
            <a:r>
              <a:rPr b="1" i="0" lang="en-US" sz="7000" u="none" cap="none" strike="noStrike">
                <a:solidFill>
                  <a:srgbClr val="FF6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СОЗДАТЕЛЬ ЛИНЕЙКИ ПРОДУКТОВ</a:t>
            </a:r>
            <a:endParaRPr/>
          </a:p>
        </p:txBody>
      </p:sp>
      <p:pic>
        <p:nvPicPr>
          <p:cNvPr descr="вставленный-фильм.png" id="167" name="Google Shape;167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40425" y="2439995"/>
            <a:ext cx="6789470" cy="7755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